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معرفی کوتاه: فروم یک نرم‌افزار حسابداری ساده نیست؛ اکوسیستمی است که همه بخش‌های کسب‌وکار طلا را به هم وصل می‌کند.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35269"/>
            <a:ext cx="3017520" cy="22900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31920" y="91440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54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فَروَم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3931920" y="192024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اکوسیستم جامع و هوشمند مدیریت، عملیات و معاملات طلا و جواهر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931920" y="283464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تسلط کامل بر سرمایه، گاوصندوق و گردش طلا؛ از ثبت اولین سوت تا بستن تراز سالانه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309360" y="3977640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FFC84A"/>
          </a:solidFill>
          <a:ln w="12700">
            <a:solidFill>
              <a:srgbClr val="FFC84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309360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241803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یک ماه استفاده رایگان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۲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در بازار طلا، هر خطا با «وزن طلا» تسویه می‌شود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5179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اشتباهات این بازار با عدد و رقم معمولی جبران نمی‌شوند؛ مستقیم از سود خالص و اعتبار بازاری شما کم می‌کنند.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7132320" y="2514600"/>
            <a:ext cx="1554480" cy="1920240"/>
          </a:xfrm>
          <a:prstGeom prst="roundRect">
            <a:avLst>
              <a:gd name="adj" fmla="val 7059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28432" y="2697480"/>
            <a:ext cx="475488" cy="475488"/>
          </a:xfrm>
          <a:prstGeom prst="ellipse">
            <a:avLst/>
          </a:prstGeom>
          <a:solidFill>
            <a:srgbClr val="17213A"/>
          </a:solidFill>
          <a:ln w="15875">
            <a:solidFill>
              <a:srgbClr val="FF6B8B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2549" y="2811597"/>
            <a:ext cx="247254" cy="24725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269480" y="329184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فیش واریزی تأییدنشده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7269480" y="38404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پولی که فکر می‌کردید رسیده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5463540" y="2514600"/>
            <a:ext cx="1554480" cy="1920240"/>
          </a:xfrm>
          <a:prstGeom prst="roundRect">
            <a:avLst>
              <a:gd name="adj" fmla="val 7059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359652" y="2697480"/>
            <a:ext cx="475488" cy="475488"/>
          </a:xfrm>
          <a:prstGeom prst="ellipse">
            <a:avLst/>
          </a:prstGeom>
          <a:solidFill>
            <a:srgbClr val="17213A"/>
          </a:solidFill>
          <a:ln w="15875">
            <a:solidFill>
              <a:srgbClr val="FF6B8B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769" y="2811597"/>
            <a:ext cx="247254" cy="24725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600700" y="329184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چند سوت مغایرت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5600700" y="38404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در ترازوی کیفی و صندوق</a:t>
            </a:r>
            <a:endParaRPr lang="en-US" sz="1000" dirty="0"/>
          </a:p>
        </p:txBody>
      </p:sp>
      <p:sp>
        <p:nvSpPr>
          <p:cNvPr id="16" name="Shape 11"/>
          <p:cNvSpPr/>
          <p:nvPr/>
        </p:nvSpPr>
        <p:spPr>
          <a:xfrm>
            <a:off x="3794760" y="2514600"/>
            <a:ext cx="1554480" cy="1920240"/>
          </a:xfrm>
          <a:prstGeom prst="roundRect">
            <a:avLst>
              <a:gd name="adj" fmla="val 7059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4690872" y="2697480"/>
            <a:ext cx="475488" cy="475488"/>
          </a:xfrm>
          <a:prstGeom prst="ellipse">
            <a:avLst/>
          </a:prstGeom>
          <a:solidFill>
            <a:srgbClr val="17213A"/>
          </a:solidFill>
          <a:ln w="15875">
            <a:solidFill>
              <a:srgbClr val="FF6B8B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989" y="2811597"/>
            <a:ext cx="247254" cy="247254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3931920" y="329184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لو رفتن فی اختصاصی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3931920" y="38404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قیمت‌های بنکدار در دست همه</a:t>
            </a:r>
            <a:endParaRPr lang="en-US" sz="1000" dirty="0"/>
          </a:p>
        </p:txBody>
      </p:sp>
      <p:sp>
        <p:nvSpPr>
          <p:cNvPr id="21" name="Shape 15"/>
          <p:cNvSpPr/>
          <p:nvPr/>
        </p:nvSpPr>
        <p:spPr>
          <a:xfrm>
            <a:off x="2125980" y="2514600"/>
            <a:ext cx="1554480" cy="1920240"/>
          </a:xfrm>
          <a:prstGeom prst="roundRect">
            <a:avLst>
              <a:gd name="adj" fmla="val 7059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3022092" y="2697480"/>
            <a:ext cx="475488" cy="475488"/>
          </a:xfrm>
          <a:prstGeom prst="ellipse">
            <a:avLst/>
          </a:prstGeom>
          <a:solidFill>
            <a:srgbClr val="17213A"/>
          </a:solidFill>
          <a:ln w="15875">
            <a:solidFill>
              <a:srgbClr val="FF6B8B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209" y="2811597"/>
            <a:ext cx="247254" cy="247254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2263140" y="329184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ردپای گم‌شده پلمپ</a:t>
            </a:r>
            <a:endParaRPr lang="en-US" sz="1200" dirty="0"/>
          </a:p>
        </p:txBody>
      </p:sp>
      <p:sp>
        <p:nvSpPr>
          <p:cNvPr id="25" name="Text 18"/>
          <p:cNvSpPr txBox="1"/>
          <p:nvPr/>
        </p:nvSpPr>
        <p:spPr>
          <a:xfrm>
            <a:off x="2263140" y="38404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سکه‌ای بی‌سابقه در صندوق</a:t>
            </a:r>
            <a:endParaRPr lang="en-US" sz="1000" dirty="0"/>
          </a:p>
        </p:txBody>
      </p:sp>
      <p:sp>
        <p:nvSpPr>
          <p:cNvPr id="26" name="Shape 19"/>
          <p:cNvSpPr/>
          <p:nvPr/>
        </p:nvSpPr>
        <p:spPr>
          <a:xfrm>
            <a:off x="457200" y="2514600"/>
            <a:ext cx="1554480" cy="1920240"/>
          </a:xfrm>
          <a:prstGeom prst="roundRect">
            <a:avLst>
              <a:gd name="adj" fmla="val 7059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1353312" y="2697480"/>
            <a:ext cx="475488" cy="475488"/>
          </a:xfrm>
          <a:prstGeom prst="ellipse">
            <a:avLst/>
          </a:prstGeom>
          <a:solidFill>
            <a:srgbClr val="17213A"/>
          </a:solidFill>
          <a:ln w="15875">
            <a:solidFill>
              <a:srgbClr val="FF6B8B"/>
            </a:solidFill>
            <a:prstDash val="solid"/>
          </a:ln>
        </p:spPr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7429" y="2811597"/>
            <a:ext cx="247254" cy="247254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594360" y="329184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خطای عیار و کسری کارگاه</a:t>
            </a:r>
            <a:endParaRPr lang="en-US" sz="1200" dirty="0"/>
          </a:p>
        </p:txBody>
      </p:sp>
      <p:sp>
        <p:nvSpPr>
          <p:cNvPr id="30" name="Text 22"/>
          <p:cNvSpPr txBox="1"/>
          <p:nvPr/>
        </p:nvSpPr>
        <p:spPr>
          <a:xfrm>
            <a:off x="594360" y="38404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که تا آخر سال پنهان می‌ماند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۳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فَروَم یک نرم‌افزار حسابداری ساده نیست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5179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یک اکوسیستم یکپارچه و چندلایه که عملیات میدانی، گاوصندوق، معاملات، حسابداری وزنی و ریالی و هوش مصنوعی را در یک زنجیره اطلاعاتی به هم وصل می‌کند.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663440" y="2331720"/>
            <a:ext cx="4023360" cy="1005840"/>
          </a:xfrm>
          <a:prstGeom prst="roundRect">
            <a:avLst>
              <a:gd name="adj" fmla="val 10909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955280" y="2596896"/>
            <a:ext cx="502920" cy="50292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981" y="2717597"/>
            <a:ext cx="261518" cy="26151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846320" y="2487168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حسابداری هوشمند چنددارایی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4846320" y="286207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طلا، آبشده، شمش، نقره، مس، ارز، ریال و کالا در یک دفتر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457200" y="2331720"/>
            <a:ext cx="4023360" cy="1005840"/>
          </a:xfrm>
          <a:prstGeom prst="roundRect">
            <a:avLst>
              <a:gd name="adj" fmla="val 10909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3749040" y="2596896"/>
            <a:ext cx="502920" cy="50292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9741" y="2717597"/>
            <a:ext cx="261518" cy="261518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40080" y="2487168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عملیات و سند تصویری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640080" y="286207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عکس ترازو، پلمپ، فیش و مدارک کنار هر سند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4663440" y="3520440"/>
            <a:ext cx="4023360" cy="1005840"/>
          </a:xfrm>
          <a:prstGeom prst="roundRect">
            <a:avLst>
              <a:gd name="adj" fmla="val 10909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7955280" y="3785616"/>
            <a:ext cx="502920" cy="50292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5981" y="3906317"/>
            <a:ext cx="261518" cy="261518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4846320" y="3675888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معاملات با برند شما</a:t>
            </a:r>
            <a:endParaRPr lang="en-US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4846320" y="405079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اتاق معامله با نام، دامنه و لوگوی خودتان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457200" y="3520440"/>
            <a:ext cx="4023360" cy="1005840"/>
          </a:xfrm>
          <a:prstGeom prst="roundRect">
            <a:avLst>
              <a:gd name="adj" fmla="val 10909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3749040" y="3785616"/>
            <a:ext cx="502920" cy="50292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9741" y="3906317"/>
            <a:ext cx="261518" cy="261518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640080" y="3675888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پرسنل، حقوق و دسترسی</a:t>
            </a:r>
            <a:endParaRPr lang="en-US" sz="1400" dirty="0"/>
          </a:p>
        </p:txBody>
      </p:sp>
      <p:sp>
        <p:nvSpPr>
          <p:cNvPr id="25" name="Text 18"/>
          <p:cNvSpPr txBox="1"/>
          <p:nvPr/>
        </p:nvSpPr>
        <p:spPr>
          <a:xfrm>
            <a:off x="640080" y="4050792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کاربر نامحدود با دسترسی تفکیک‌شده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۴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206240" y="91440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۱. حسابداری هوشمند چنددارایی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420624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حسابداری طلا فراتر از ریال است؛ همه دارایی‌ها در کسری از ثانیه ته‌به‌ته می‌شوند.</a:t>
            </a:r>
            <a:endParaRPr lang="en-US" sz="1150" dirty="0"/>
          </a:p>
        </p:txBody>
      </p:sp>
      <p:sp>
        <p:nvSpPr>
          <p:cNvPr id="6" name="Text 3"/>
          <p:cNvSpPr txBox="1"/>
          <p:nvPr/>
        </p:nvSpPr>
        <p:spPr>
          <a:xfrm>
            <a:off x="4206240" y="2240280"/>
            <a:ext cx="4480560" cy="2583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سبد کامل: طلای ۱۸ عیار، آبشده، شمش، نقره (ساچمه و شمش)، مس، ارزها، ریال و کالای تهاتری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دستیار مال‌گردانی: تطبیق آنی طلب و بدهی زنجیره‌ای میان ده‌ها همکار، با اولویت تسویه و سقف معامله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مدیریت سقف‌های بانکی: تقسیم خودکار مبالغ بزرگ طبق قواعد ساتنا و پایا بین چند حساب مقصد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کنترل دوگانه موجودی: تعداد فیزیکی و وزن خالص / معادل ۷۵۰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صدور سند با فرمان صوتی، اسکن هوشمند فاکتور و تحلیل پیامک بانکی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402336" y="1042416"/>
            <a:ext cx="3538728" cy="2189049"/>
          </a:xfrm>
          <a:prstGeom prst="roundRect">
            <a:avLst>
              <a:gd name="adj" fmla="val 4177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3429000" cy="20793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۵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۲. عملیات میدانی و زنجیره مستندات تصویری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بخش بزرگی از کسری‌ها بین گاوصندوق و دست مشتری رخ می‌دهد.</a:t>
            </a:r>
            <a:endParaRPr lang="en-US" sz="115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2240280"/>
            <a:ext cx="4480560" cy="2583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سند تصویری: عکس زنده قطعه روی ترازو، فیش بانکی، هولوگرام و وکیوم سکه و برگه ری‌گیری در پرونده همان سند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آرشیو مدارک هویتی خریدار و فروشنده برای روز ادعای مغایرت یا اتهام مال‌خری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سریال یکتا برای هر قطعه، انتقال رسمی مالکیت و قفل فوری کالای «سرقتی» در کل اکوسیستم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تفکیک مسئولیت سه‌لایه: صندوق‌دار، ویزیتور یا کارمند، و حسابدار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202936" y="1042416"/>
            <a:ext cx="3538728" cy="3629562"/>
          </a:xfrm>
          <a:prstGeom prst="roundRect">
            <a:avLst>
              <a:gd name="adj" fmla="val 2584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097280"/>
            <a:ext cx="3429000" cy="35198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۶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206240" y="91440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۳. اتاق معاملات زنده با برند شما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420624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کسب‌وکار خود را بدون وابستگی به پیام‌رسان‌ها و تماس‌های تلفنی مدیریت کنید.</a:t>
            </a:r>
            <a:endParaRPr lang="en-US" sz="1150" dirty="0"/>
          </a:p>
        </p:txBody>
      </p:sp>
      <p:sp>
        <p:nvSpPr>
          <p:cNvPr id="6" name="Text 3"/>
          <p:cNvSpPr txBox="1"/>
          <p:nvPr/>
        </p:nvSpPr>
        <p:spPr>
          <a:xfrm>
            <a:off x="4206240" y="2240280"/>
            <a:ext cx="4480560" cy="2583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پلتفرم آنلاین با نام، دامنه و لوگوی شما، متصل به مظنه لحظه‌ای طلا، سکه و ارز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دیوارکشی فی: هر همکار فقط مظنه، اجرت و شرایط خودش را می‌بیند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تخفیف و تسویه خودکار: مثلاً کسر اجرت برای تسویه زیر ۴۸ ساعت یا تخفیف پلکانی حجمی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937260" y="1325880"/>
            <a:ext cx="2468880" cy="2468880"/>
          </a:xfrm>
          <a:prstGeom prst="ellipse">
            <a:avLst/>
          </a:prstGeom>
          <a:solidFill>
            <a:srgbClr val="121A2E"/>
          </a:solidFill>
          <a:ln w="19050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180" y="1828800"/>
            <a:ext cx="1463040" cy="146304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90956" y="3931920"/>
            <a:ext cx="457200" cy="45720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684" y="4041648"/>
            <a:ext cx="237744" cy="23774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57200" y="443484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مظنه لحظه‌ای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933956" y="3931920"/>
            <a:ext cx="457200" cy="45720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3684" y="4041648"/>
            <a:ext cx="237744" cy="237744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600200" y="443484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فی محرمانه</a:t>
            </a:r>
            <a:endParaRPr lang="en-US" sz="1050" dirty="0"/>
          </a:p>
        </p:txBody>
      </p:sp>
      <p:sp>
        <p:nvSpPr>
          <p:cNvPr id="15" name="Shape 9"/>
          <p:cNvSpPr/>
          <p:nvPr/>
        </p:nvSpPr>
        <p:spPr>
          <a:xfrm>
            <a:off x="3076956" y="3931920"/>
            <a:ext cx="457200" cy="45720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684" y="4041648"/>
            <a:ext cx="237744" cy="237744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2743200" y="443484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برند شما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۷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۴. پرسنل، حقوق و دسترسی‌ها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پرسنل فاکتور می‌زنند و معامله را نهایی می‌کنند، بدون دیدن سرمایه و سود شما.</a:t>
            </a:r>
            <a:endParaRPr lang="en-US" sz="115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2240280"/>
            <a:ext cx="4480560" cy="2583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تعریف نامحدود کاربر: شاگرد، فروشنده، حسابدار، کیفی و کارگر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مسدودسازی دسترسی به موجودی کل، سود ماهانه و قیمت خرید بنکدار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حضور و غیاب متصل به حقوق، اضافه‌کاری، پاداش فروش و مساعده با سند خودکار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دسترسی ابری ۲۴ ساعته روی موبایل، تبلت و کامپیوتر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202936" y="1042416"/>
            <a:ext cx="2747796" cy="3675888"/>
          </a:xfrm>
          <a:prstGeom prst="roundRect">
            <a:avLst>
              <a:gd name="adj" fmla="val 3328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097280"/>
            <a:ext cx="2638068" cy="35661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۸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معماری پیوسته اطلاعات؛ پایان جزیره‌های جدا از هم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5179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به‌جای چند ابزار ناسازگار، یک جریان اطلاعاتی منسجم و شفاف.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976872" y="2331720"/>
            <a:ext cx="1691640" cy="1143000"/>
          </a:xfrm>
          <a:prstGeom prst="roundRect">
            <a:avLst>
              <a:gd name="adj" fmla="val 9600"/>
            </a:avLst>
          </a:prstGeom>
          <a:solidFill>
            <a:srgbClr val="121A2E"/>
          </a:solidFill>
          <a:ln w="12700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976872" y="2441448"/>
            <a:ext cx="1527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6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086600" y="277063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ترازو و سند تصویری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7086600" y="3118104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ثبت در لحظه</a:t>
            </a:r>
            <a:endParaRPr lang="en-US" sz="10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824" y="2761488"/>
            <a:ext cx="292608" cy="29260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809744" y="2331720"/>
            <a:ext cx="1691640" cy="1143000"/>
          </a:xfrm>
          <a:prstGeom prst="roundRect">
            <a:avLst>
              <a:gd name="adj" fmla="val 9600"/>
            </a:avLst>
          </a:prstGeom>
          <a:solidFill>
            <a:srgbClr val="121A2E"/>
          </a:solidFill>
          <a:ln w="12700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12" name="Text 8"/>
          <p:cNvSpPr txBox="1"/>
          <p:nvPr/>
        </p:nvSpPr>
        <p:spPr>
          <a:xfrm>
            <a:off x="4809744" y="2441448"/>
            <a:ext cx="1527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6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۲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4919472" y="277063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عملیات و انبار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919472" y="3118104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گاوصندوق و کیفی</a:t>
            </a:r>
            <a:endParaRPr lang="en-US" sz="10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696" y="2761488"/>
            <a:ext cx="292608" cy="292608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2642616" y="2331720"/>
            <a:ext cx="1691640" cy="1143000"/>
          </a:xfrm>
          <a:prstGeom prst="roundRect">
            <a:avLst>
              <a:gd name="adj" fmla="val 9600"/>
            </a:avLst>
          </a:prstGeom>
          <a:solidFill>
            <a:srgbClr val="121A2E"/>
          </a:solidFill>
          <a:ln w="12700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17" name="Text 12"/>
          <p:cNvSpPr txBox="1"/>
          <p:nvPr/>
        </p:nvSpPr>
        <p:spPr>
          <a:xfrm>
            <a:off x="2642616" y="2441448"/>
            <a:ext cx="1527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6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۳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752344" y="277063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معاملات و سفارش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2752344" y="3118104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اتاق معامله و کاتالوگ</a:t>
            </a:r>
            <a:endParaRPr lang="en-US" sz="10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8568" y="2761488"/>
            <a:ext cx="292608" cy="292608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475488" y="2331720"/>
            <a:ext cx="1691640" cy="1143000"/>
          </a:xfrm>
          <a:prstGeom prst="roundRect">
            <a:avLst>
              <a:gd name="adj" fmla="val 9600"/>
            </a:avLst>
          </a:prstGeom>
          <a:solidFill>
            <a:srgbClr val="121A2E"/>
          </a:solidFill>
          <a:ln w="12700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22" name="Text 16"/>
          <p:cNvSpPr txBox="1"/>
          <p:nvPr/>
        </p:nvSpPr>
        <p:spPr>
          <a:xfrm>
            <a:off x="475488" y="2441448"/>
            <a:ext cx="1527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6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۴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585216" y="277063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حسابداری و مال‌گردانی</a:t>
            </a:r>
            <a:endParaRPr lang="en-US" sz="1200" dirty="0"/>
          </a:p>
        </p:txBody>
      </p:sp>
      <p:sp>
        <p:nvSpPr>
          <p:cNvPr id="24" name="Text 18"/>
          <p:cNvSpPr txBox="1"/>
          <p:nvPr/>
        </p:nvSpPr>
        <p:spPr>
          <a:xfrm>
            <a:off x="585216" y="3118104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سند خودکار و تسویه</a:t>
            </a:r>
            <a:endParaRPr lang="en-US" sz="1000" dirty="0"/>
          </a:p>
        </p:txBody>
      </p:sp>
      <p:sp>
        <p:nvSpPr>
          <p:cNvPr id="25" name="Text 19"/>
          <p:cNvSpPr txBox="1"/>
          <p:nvPr/>
        </p:nvSpPr>
        <p:spPr>
          <a:xfrm>
            <a:off x="7772400" y="39319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به‌جای: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5976518" y="3931920"/>
            <a:ext cx="1704442" cy="320040"/>
          </a:xfrm>
          <a:prstGeom prst="roundRect">
            <a:avLst>
              <a:gd name="adj" fmla="val 48571"/>
            </a:avLst>
          </a:prstGeom>
          <a:solidFill>
            <a:srgbClr val="17213A"/>
          </a:solidFill>
          <a:ln w="9525">
            <a:solidFill>
              <a:srgbClr val="2A3553"/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5976518" y="3931920"/>
            <a:ext cx="17044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850" strike="sngStrike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نرم‌افزار حسابداری مجزا</a:t>
            </a:r>
            <a:endParaRPr lang="en-US" sz="850" dirty="0"/>
          </a:p>
        </p:txBody>
      </p:sp>
      <p:sp>
        <p:nvSpPr>
          <p:cNvPr id="28" name="Shape 22"/>
          <p:cNvSpPr/>
          <p:nvPr/>
        </p:nvSpPr>
        <p:spPr>
          <a:xfrm>
            <a:off x="4491533" y="3931920"/>
            <a:ext cx="1393546" cy="320040"/>
          </a:xfrm>
          <a:prstGeom prst="roundRect">
            <a:avLst>
              <a:gd name="adj" fmla="val 48571"/>
            </a:avLst>
          </a:prstGeom>
          <a:solidFill>
            <a:srgbClr val="17213A"/>
          </a:solidFill>
          <a:ln w="9525">
            <a:solidFill>
              <a:srgbClr val="2A3553"/>
            </a:solidFill>
            <a:prstDash val="solid"/>
          </a:ln>
        </p:spPr>
      </p:sp>
      <p:sp>
        <p:nvSpPr>
          <p:cNvPr id="29" name="Text 23"/>
          <p:cNvSpPr txBox="1"/>
          <p:nvPr/>
        </p:nvSpPr>
        <p:spPr>
          <a:xfrm>
            <a:off x="4491533" y="3931920"/>
            <a:ext cx="139354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850" strike="sngStrike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دفترچه و فیش کاغذی</a:t>
            </a:r>
            <a:endParaRPr lang="en-US" sz="850" dirty="0"/>
          </a:p>
        </p:txBody>
      </p:sp>
      <p:sp>
        <p:nvSpPr>
          <p:cNvPr id="30" name="Shape 24"/>
          <p:cNvSpPr/>
          <p:nvPr/>
        </p:nvSpPr>
        <p:spPr>
          <a:xfrm>
            <a:off x="3379622" y="3931920"/>
            <a:ext cx="1020470" cy="320040"/>
          </a:xfrm>
          <a:prstGeom prst="roundRect">
            <a:avLst>
              <a:gd name="adj" fmla="val 48571"/>
            </a:avLst>
          </a:prstGeom>
          <a:solidFill>
            <a:srgbClr val="17213A"/>
          </a:solidFill>
          <a:ln w="9525">
            <a:solidFill>
              <a:srgbClr val="2A3553"/>
            </a:solidFill>
            <a:prstDash val="solid"/>
          </a:ln>
        </p:spPr>
      </p:sp>
      <p:sp>
        <p:nvSpPr>
          <p:cNvPr id="31" name="Text 25"/>
          <p:cNvSpPr txBox="1"/>
          <p:nvPr/>
        </p:nvSpPr>
        <p:spPr>
          <a:xfrm>
            <a:off x="3379622" y="3931920"/>
            <a:ext cx="102047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850" strike="sngStrike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پیام‌رسان‌ها</a:t>
            </a:r>
            <a:endParaRPr lang="en-US" sz="850" dirty="0"/>
          </a:p>
        </p:txBody>
      </p:sp>
      <p:sp>
        <p:nvSpPr>
          <p:cNvPr id="32" name="Shape 26"/>
          <p:cNvSpPr/>
          <p:nvPr/>
        </p:nvSpPr>
        <p:spPr>
          <a:xfrm>
            <a:off x="2329891" y="3931920"/>
            <a:ext cx="958291" cy="320040"/>
          </a:xfrm>
          <a:prstGeom prst="roundRect">
            <a:avLst>
              <a:gd name="adj" fmla="val 48571"/>
            </a:avLst>
          </a:prstGeom>
          <a:solidFill>
            <a:srgbClr val="17213A"/>
          </a:solidFill>
          <a:ln w="9525">
            <a:solidFill>
              <a:srgbClr val="2A3553"/>
            </a:solidFill>
            <a:prstDash val="solid"/>
          </a:ln>
        </p:spPr>
      </p:sp>
      <p:sp>
        <p:nvSpPr>
          <p:cNvPr id="33" name="Text 27"/>
          <p:cNvSpPr txBox="1"/>
          <p:nvPr/>
        </p:nvSpPr>
        <p:spPr>
          <a:xfrm>
            <a:off x="2329891" y="3931920"/>
            <a:ext cx="95829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850" strike="sngStrike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اکسل کارگاه</a:t>
            </a:r>
            <a:endParaRPr lang="en-US" sz="850" dirty="0"/>
          </a:p>
        </p:txBody>
      </p:sp>
      <p:sp>
        <p:nvSpPr>
          <p:cNvPr id="34" name="Shape 28"/>
          <p:cNvSpPr/>
          <p:nvPr/>
        </p:nvSpPr>
        <p:spPr>
          <a:xfrm>
            <a:off x="160934" y="3931920"/>
            <a:ext cx="2077517" cy="320040"/>
          </a:xfrm>
          <a:prstGeom prst="roundRect">
            <a:avLst>
              <a:gd name="adj" fmla="val 48571"/>
            </a:avLst>
          </a:prstGeom>
          <a:solidFill>
            <a:srgbClr val="17213A"/>
          </a:solidFill>
          <a:ln w="9525">
            <a:solidFill>
              <a:srgbClr val="2A3553"/>
            </a:solidFill>
            <a:prstDash val="solid"/>
          </a:ln>
        </p:spPr>
      </p:sp>
      <p:sp>
        <p:nvSpPr>
          <p:cNvPr id="35" name="Text 29"/>
          <p:cNvSpPr txBox="1"/>
          <p:nvPr/>
        </p:nvSpPr>
        <p:spPr>
          <a:xfrm>
            <a:off x="160934" y="3931920"/>
            <a:ext cx="2077517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850" strike="sngStrike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کارت‌خوان و پیامک‌های پراکنده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۹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EF2D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ویترین‌داران و فروشگاه‌ها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207008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مغازه و گاوصندوق شما، ۲۴ ساعته در مشت شما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2011680"/>
            <a:ext cx="4480560" cy="281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بایگانی تصویری هر فاکتور: عکس ترازو، برگه عیار، شناسنامه سنگ و کارت ملی مشتری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پرسنل با اختیار محدود؛ هر ثبت، تخفیف و ویرایش به نام همان کارمند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ردیابی گاوصندوق تا سینی، طلای کهنه، کسر نگین و معادل ۱۸ عیار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فاکتور الکترونیکی استاندارد اتحادیه با کد قابل استعلام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حضور و غیاب متصل به حقوق و نظارت از هر جای دنیا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5202936" y="1042416"/>
            <a:ext cx="3538728" cy="1870705"/>
          </a:xfrm>
          <a:prstGeom prst="roundRect">
            <a:avLst>
              <a:gd name="adj" fmla="val 4888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097280"/>
            <a:ext cx="3429000" cy="17609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۱۰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206240" y="91440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EF2D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بنکداران و عمده‌فروشان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4206240" y="1207008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فی محرمانه، شبکه همکاران خودکار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4206240" y="2011680"/>
            <a:ext cx="4480560" cy="281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دژ امنیتی فی: هر همکار فقط قیمت، اجرت و شرایط خودش را می‌بیند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سقف و کف سفارش گرمی یا ریالی بر اساس اعتبار هر مشتری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موتور تخفیف: تسویه زیر ۴۸ ساعت و کاهش پلکانی قیمت با حجم خرید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کاتالوگ دیجیتال B2B، کد کارگاه سازنده و جلوگیری از دوبارفروشی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مال‌گردانی زنجیره‌ای و مانده‌گیری آنی به تفکیک دارایی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402336" y="1042416"/>
            <a:ext cx="3538728" cy="3498387"/>
          </a:xfrm>
          <a:prstGeom prst="roundRect">
            <a:avLst>
              <a:gd name="adj" fmla="val 2614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3429000" cy="338865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۱۱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EF2D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کیفی‌ها و توزیع‌کنندگان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207008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پایان کابوس مغایرت وزن در شلوغی بازار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2011680"/>
            <a:ext cx="4480560" cy="281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کارتابل هوشمند بار: هر توقف با سند جدا و مانده واقعی کیف بعد از هر توقف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عکس ترازو، چک، فیش و حتی ضبط صدای توافق در لحظه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زنجیره سه‌لایه: تأیید صندوق‌دار، ثبت کیفی، بازبینی حسابدار</a:t>
            </a:r>
            <a:endParaRPr lang="en-US" sz="12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2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ثبت با چند لمس روی گوشی؛ رهایی از حساب‌وکتاب از روی حافظه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202936" y="1042416"/>
            <a:ext cx="3538728" cy="2271644"/>
          </a:xfrm>
          <a:prstGeom prst="roundRect">
            <a:avLst>
              <a:gd name="adj" fmla="val 4025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097280"/>
            <a:ext cx="3429000" cy="216191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۱۲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206240" y="91440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EF2D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کارگاه‌داران و طلاسازان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4206240" y="1207008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از مواد اولیه تا تحویل، هر سوت دیده می‌شود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4206240" y="2011680"/>
            <a:ext cx="4480560" cy="281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کارت کارگاه با QR: اسکن کارگر مقصد یعنی قبول مسئولیت کسری همان مرحله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ایستگاه‌های کاری نامحدود با فیلدهای دلخواه و سقف پرت مجاز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بیلان کسری ماهانه و سالانه به تفکیک استادکار، مدل و خط تولید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چرخه خاک و قالکاری با سند خودکار تطبیق و بستن حساب سالانه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هزینه تمام‌شده و فاکتور بنکدار با تفکیک وزن خالص، اجرت و سنگ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402336" y="1042416"/>
            <a:ext cx="3538728" cy="3653219"/>
          </a:xfrm>
          <a:prstGeom prst="roundRect">
            <a:avLst>
              <a:gd name="adj" fmla="val 2584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3429000" cy="35434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۱۳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EF2D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آبشده‌فروشان و معامله‌گران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207008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پوزیشن‌های باز زیر نظر، ثانیه به ثانیه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2011680"/>
            <a:ext cx="4480560" cy="281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اتاق معاملات با برند شما؛ مظنه، ضریب سود و تخفیف جدا برای هر همکار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هشدار هوشمند پوزیشن باز و ناترازی دارایی‌ها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کارت یکتای آبشده: انگ، ری‌گیری، عکس ترازو، وزن ناخالص و معادل ۷۵۰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تقسیم خودکار تسویه‌های بزرگ طبق سقف‌های ساتنا و پایا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تسویه متقاطع بین طلا، نقره، مس، کالا، ریال و ارز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5202936" y="1042416"/>
            <a:ext cx="3538728" cy="3461127"/>
          </a:xfrm>
          <a:prstGeom prst="roundRect">
            <a:avLst>
              <a:gd name="adj" fmla="val 2642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097280"/>
            <a:ext cx="3429000" cy="33513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۱۴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206240" y="91440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EF2D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سکه‌فروشان و صرافی‌های طلا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4206240" y="1207008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1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سرعت معامله، همراه با زنجیره اصالت هر سکه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4206240" y="2011680"/>
            <a:ext cx="4480560" cy="2811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بایگانی تصویری هولوگرام، سریال و وکیوم در لحظه ورود و خروج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زنجیره کامل مالکیت هر سکه برای روز ادعا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اتاق معاملات مسکوکات با حاشیه سود و مظنه جدا برای هر همکار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موجودی دوگانه: تعداد فیزیکی و ارزش وزنی و ریالی معادل</a:t>
            </a:r>
            <a:endParaRPr lang="en-US" sz="1150" dirty="0"/>
          </a:p>
          <a:p>
            <a:pPr algn="r" marL="177800" indent="-177800">
              <a:lnSpc>
                <a:spcPct val="115000"/>
              </a:lnSpc>
              <a:spcAft>
                <a:spcPts val="700"/>
              </a:spcAft>
              <a:buSzPct val="100000"/>
              <a:buChar char="◆"/>
            </a:pPr>
            <a:r>
              <a:rPr lang="en-US" sz="1150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تسویه ترکیبی سکه با آبشده، نقره، ارز و ریال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402336" y="1042416"/>
            <a:ext cx="3538728" cy="2006198"/>
          </a:xfrm>
          <a:prstGeom prst="roundRect">
            <a:avLst>
              <a:gd name="adj" fmla="val 4558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3429000" cy="18964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۱۵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هیچ گرمی بدون امضای سه نفر جابه‌جا نمی‌شود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5179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هر نقش فقط کار خودش را می‌کند و هر کاری با نام خودش ثبت می‌شود.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126480" y="2377440"/>
            <a:ext cx="2468880" cy="1920240"/>
          </a:xfrm>
          <a:prstGeom prst="roundRect">
            <a:avLst>
              <a:gd name="adj" fmla="val 6667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772400" y="2606040"/>
            <a:ext cx="594360" cy="59436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046" y="2748686"/>
            <a:ext cx="309067" cy="30906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309360" y="2651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l" indent="0" marL="0">
              <a:buNone/>
            </a:pPr>
            <a:r>
              <a:rPr lang="en-US" sz="1100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لایه ۱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309360" y="32918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صندوق‌دار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6309360" y="367588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تأیید فیزیکی خروج و ورود بار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3337560" y="2377440"/>
            <a:ext cx="2468880" cy="1920240"/>
          </a:xfrm>
          <a:prstGeom prst="roundRect">
            <a:avLst>
              <a:gd name="adj" fmla="val 6667"/>
            </a:avLst>
          </a:prstGeom>
          <a:solidFill>
            <a:srgbClr val="121A2E"/>
          </a:solidFill>
          <a:ln w="15875">
            <a:solidFill>
              <a:srgbClr val="2EF2D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983480" y="2606040"/>
            <a:ext cx="594360" cy="59436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2EF2D0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126" y="2748686"/>
            <a:ext cx="309067" cy="309067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520440" y="2651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l" indent="0" marL="0">
              <a:buNone/>
            </a:pPr>
            <a:r>
              <a:rPr lang="en-US" sz="1100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لایه ۲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3520440" y="32918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کیفی یا فروشنده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3520440" y="367588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ثبت سریع عملیات در محل با عکس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548640" y="2377440"/>
            <a:ext cx="2468880" cy="1920240"/>
          </a:xfrm>
          <a:prstGeom prst="roundRect">
            <a:avLst>
              <a:gd name="adj" fmla="val 6667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2194560" y="2606040"/>
            <a:ext cx="594360" cy="594360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206" y="2748686"/>
            <a:ext cx="309067" cy="309067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31520" y="265176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l" indent="0" marL="0">
              <a:buNone/>
            </a:pPr>
            <a:r>
              <a:rPr lang="en-US" sz="1100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لایه ۳</a:t>
            </a:r>
            <a:endParaRPr lang="en-US" sz="1100" dirty="0"/>
          </a:p>
        </p:txBody>
      </p:sp>
      <p:sp>
        <p:nvSpPr>
          <p:cNvPr id="22" name="Text 16"/>
          <p:cNvSpPr txBox="1"/>
          <p:nvPr/>
        </p:nvSpPr>
        <p:spPr>
          <a:xfrm>
            <a:off x="731520" y="32918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حسابدار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731520" y="367588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بازبینی، اصلاح و تأیید نهایی سند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۱۶ / ۱۷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91440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سه پنل، یک اکوسیستم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5179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پنل حسابداری برای مدیر و حسابدار، پنل عملیاتی برای صندوق و کیفی و کارگاه، پنل مدیریتی برای همکاران و دسترسی‌ها.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003036" y="2139696"/>
            <a:ext cx="2145357" cy="2121408"/>
          </a:xfrm>
          <a:prstGeom prst="roundRect">
            <a:avLst>
              <a:gd name="adj" fmla="val 4310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0" y="2194560"/>
            <a:ext cx="2035629" cy="20116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057900" y="4334256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en-US" sz="125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پنل حسابداری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3214116" y="2139696"/>
            <a:ext cx="2069494" cy="2121408"/>
          </a:xfrm>
          <a:prstGeom prst="roundRect">
            <a:avLst>
              <a:gd name="adj" fmla="val 4418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8980" y="2194560"/>
            <a:ext cx="1959766" cy="20116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268980" y="4334256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en-US" sz="125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پنل عملیاتی</a:t>
            </a:r>
            <a:endParaRPr lang="en-US" sz="1250" dirty="0"/>
          </a:p>
        </p:txBody>
      </p:sp>
      <p:sp>
        <p:nvSpPr>
          <p:cNvPr id="12" name="Shape 7"/>
          <p:cNvSpPr/>
          <p:nvPr/>
        </p:nvSpPr>
        <p:spPr>
          <a:xfrm>
            <a:off x="425196" y="2139696"/>
            <a:ext cx="2715768" cy="1264546"/>
          </a:xfrm>
          <a:prstGeom prst="roundRect">
            <a:avLst>
              <a:gd name="adj" fmla="val 7231"/>
            </a:avLst>
          </a:prstGeom>
          <a:solidFill>
            <a:srgbClr val="121A2E"/>
          </a:solidFill>
          <a:ln w="15875">
            <a:solidFill>
              <a:srgbClr val="D9A43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" y="2194560"/>
            <a:ext cx="2606040" cy="1154818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480060" y="3477394"/>
            <a:ext cx="2606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en-US" sz="125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پنل مدیریتی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032"/>
            <a:ext cx="566928" cy="4302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3000" y="32918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۱۷ / ۱۷</a:t>
            </a:r>
            <a:endParaRPr lang="en-US" sz="900" dirty="0"/>
          </a:p>
        </p:txBody>
      </p:sp>
      <p:sp>
        <p:nvSpPr>
          <p:cNvPr id="4" name="Shape 1"/>
          <p:cNvSpPr/>
          <p:nvPr/>
        </p:nvSpPr>
        <p:spPr>
          <a:xfrm>
            <a:off x="777240" y="1234440"/>
            <a:ext cx="2377440" cy="2377440"/>
          </a:xfrm>
          <a:prstGeom prst="ellipse">
            <a:avLst/>
          </a:prstGeom>
          <a:solidFill>
            <a:srgbClr val="FFC84A"/>
          </a:solidFill>
          <a:ln w="50800">
            <a:solidFill>
              <a:srgbClr val="FFE39A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45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960120" y="1417320"/>
            <a:ext cx="2011680" cy="2011680"/>
          </a:xfrm>
          <a:prstGeom prst="ellipse">
            <a:avLst/>
          </a:prstGeom>
          <a:ln w="12700">
            <a:solidFill>
              <a:srgbClr val="8A5A08"/>
            </a:solidFill>
            <a:prstDash val="dash"/>
          </a:ln>
        </p:spPr>
      </p:sp>
      <p:sp>
        <p:nvSpPr>
          <p:cNvPr id="6" name="Text 3"/>
          <p:cNvSpPr txBox="1"/>
          <p:nvPr/>
        </p:nvSpPr>
        <p:spPr>
          <a:xfrm>
            <a:off x="777240" y="160020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7200" b="1" dirty="0">
                <a:solidFill>
                  <a:srgbClr val="241803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۱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6060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en-US" sz="1800" b="1" dirty="0">
                <a:solidFill>
                  <a:srgbClr val="241803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ماه رایگان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3566160" y="100584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2600" b="1" dirty="0">
                <a:solidFill>
                  <a:srgbClr val="FFC84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یک ماه استفاده رایگان، برای همه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3566160" y="16916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همه امکانات فَروَم را یک ماه کامل روی کار واقعی خودتان امتحان کنید.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566160" y="2423160"/>
            <a:ext cx="5120640" cy="548640"/>
          </a:xfrm>
          <a:prstGeom prst="roundRect">
            <a:avLst>
              <a:gd name="adj" fmla="val 16667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83880" y="2496312"/>
            <a:ext cx="402336" cy="402336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441" y="2592873"/>
            <a:ext cx="209215" cy="20921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675120" y="2423160"/>
            <a:ext cx="141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تلفن و واتساپ</a:t>
            </a:r>
            <a:endParaRPr lang="en-US" sz="1050" dirty="0"/>
          </a:p>
        </p:txBody>
      </p:sp>
      <p:sp>
        <p:nvSpPr>
          <p:cNvPr id="14" name="Text 10"/>
          <p:cNvSpPr txBox="1"/>
          <p:nvPr/>
        </p:nvSpPr>
        <p:spPr>
          <a:xfrm>
            <a:off x="3703320" y="242316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۰۹۱۳ ۸۱۴ ۳۰۷۳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3566160" y="3081528"/>
            <a:ext cx="5120640" cy="548640"/>
          </a:xfrm>
          <a:prstGeom prst="roundRect">
            <a:avLst>
              <a:gd name="adj" fmla="val 16667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183880" y="3154680"/>
            <a:ext cx="402336" cy="402336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441" y="3251241"/>
            <a:ext cx="209215" cy="209215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675120" y="3081528"/>
            <a:ext cx="141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سایت و پنل</a:t>
            </a:r>
            <a:endParaRPr lang="en-US" sz="1050" dirty="0"/>
          </a:p>
        </p:txBody>
      </p:sp>
      <p:sp>
        <p:nvSpPr>
          <p:cNvPr id="19" name="Text 14"/>
          <p:cNvSpPr txBox="1"/>
          <p:nvPr/>
        </p:nvSpPr>
        <p:spPr>
          <a:xfrm>
            <a:off x="3703320" y="3081528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farvamcertification.ir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3566160" y="3739896"/>
            <a:ext cx="5120640" cy="548640"/>
          </a:xfrm>
          <a:prstGeom prst="roundRect">
            <a:avLst>
              <a:gd name="adj" fmla="val 16667"/>
            </a:avLst>
          </a:prstGeom>
          <a:solidFill>
            <a:srgbClr val="121A2E"/>
          </a:solidFill>
          <a:ln w="9525">
            <a:solidFill>
              <a:srgbClr val="2A3553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8183880" y="3813048"/>
            <a:ext cx="402336" cy="402336"/>
          </a:xfrm>
          <a:prstGeom prst="ellipse">
            <a:avLst/>
          </a:prstGeom>
          <a:solidFill>
            <a:srgbClr val="17213A"/>
          </a:solidFill>
          <a:ln w="15875">
            <a:solidFill>
              <a:srgbClr val="D9A43A"/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441" y="3909609"/>
            <a:ext cx="209215" cy="209215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6675120" y="3739896"/>
            <a:ext cx="141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50" dirty="0">
                <a:solidFill>
                  <a:srgbClr val="A3AEC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دمو حضوری</a:t>
            </a:r>
            <a:endParaRPr lang="en-US" sz="1050" dirty="0"/>
          </a:p>
        </p:txBody>
      </p:sp>
      <p:sp>
        <p:nvSpPr>
          <p:cNvPr id="24" name="Text 18"/>
          <p:cNvSpPr txBox="1"/>
          <p:nvPr/>
        </p:nvSpPr>
        <p:spPr>
          <a:xfrm>
            <a:off x="3703320" y="3739896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50" b="1" dirty="0">
                <a:solidFill>
                  <a:srgbClr val="EEF2F8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اصفهان، بازار حکیم، پاساژ حکیم، طبقه دوم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Farvam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معرفی فَروَم</dc:title>
  <dc:subject>PptxGenJS Presentation</dc:subject>
  <dc:creator>فَروَم</dc:creator>
  <cp:lastModifiedBy>فَروَم</cp:lastModifiedBy>
  <cp:revision>1</cp:revision>
  <dcterms:created xsi:type="dcterms:W3CDTF">2026-09-30T15:26:04Z</dcterms:created>
  <dcterms:modified xsi:type="dcterms:W3CDTF">2026-09-30T15:26:04Z</dcterms:modified>
</cp:coreProperties>
</file>